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7" r:id="rId3"/>
    <p:sldId id="261" r:id="rId4"/>
    <p:sldId id="263" r:id="rId5"/>
    <p:sldId id="262" r:id="rId6"/>
    <p:sldId id="277" r:id="rId7"/>
    <p:sldId id="278" r:id="rId8"/>
    <p:sldId id="279" r:id="rId9"/>
    <p:sldId id="280" r:id="rId10"/>
    <p:sldId id="264" r:id="rId11"/>
    <p:sldId id="265" r:id="rId12"/>
    <p:sldId id="266" r:id="rId13"/>
    <p:sldId id="281" r:id="rId14"/>
    <p:sldId id="284" r:id="rId15"/>
    <p:sldId id="272" r:id="rId16"/>
    <p:sldId id="282" r:id="rId17"/>
    <p:sldId id="273" r:id="rId18"/>
    <p:sldId id="274" r:id="rId19"/>
    <p:sldId id="283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6688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3034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392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840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5594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633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815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6221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7128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74054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9777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561637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1842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301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21460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3937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262690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9B75A5-1EE8-4D23-88C3-827B009A49F0}" type="datetimeFigureOut">
              <a:rPr lang="es-CO" smtClean="0"/>
              <a:pPr/>
              <a:t>20/06/2014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82FF35-FFC4-43AA-BD1F-682BFA514A3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71692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G2M_ky8N0c" TargetMode="External"/><Relationship Id="rId2" Type="http://schemas.openxmlformats.org/officeDocument/2006/relationships/hyperlink" Target="http://www.youtube.com/watch?v=VAXekgay34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640871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MEDIOS INALÁMBRICOS</a:t>
            </a:r>
            <a:endParaRPr lang="es-ES" dirty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508816" y="3933056"/>
            <a:ext cx="3384376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76672"/>
            <a:ext cx="8229600" cy="808040"/>
          </a:xfrm>
        </p:spPr>
        <p:txBody>
          <a:bodyPr/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Medios de Transmisión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844824"/>
            <a:ext cx="6912768" cy="3729596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O" sz="3000" dirty="0">
                <a:latin typeface="+mj-lt"/>
              </a:rPr>
              <a:t>Según el rango de frecuencias utilizado para transmitir, el medio de transmisión pueden ser </a:t>
            </a:r>
            <a:r>
              <a:rPr lang="es-CO" sz="3000" dirty="0" smtClean="0">
                <a:latin typeface="+mj-lt"/>
              </a:rPr>
              <a:t>las</a:t>
            </a:r>
            <a:endParaRPr lang="es-CO" dirty="0" smtClean="0"/>
          </a:p>
          <a:p>
            <a:pPr lvl="0" algn="ctr">
              <a:lnSpc>
                <a:spcPct val="150000"/>
              </a:lnSpc>
            </a:pPr>
            <a:r>
              <a:rPr lang="es-CO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Ondas de radio</a:t>
            </a:r>
          </a:p>
          <a:p>
            <a:pPr marL="0" lvl="0">
              <a:lnSpc>
                <a:spcPct val="150000"/>
              </a:lnSpc>
              <a:buNone/>
            </a:pPr>
            <a:r>
              <a:rPr lang="es-CO" sz="3000" dirty="0" smtClean="0">
                <a:latin typeface="+mj-lt"/>
              </a:rPr>
              <a:t>las ondas electromagnéticas son omnidireccionales, así que no son necesarias las antenas parabólicas</a:t>
            </a:r>
          </a:p>
          <a:p>
            <a:pPr marL="0" indent="0">
              <a:buNone/>
            </a:pPr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" y="548680"/>
            <a:ext cx="8229600" cy="867746"/>
          </a:xfrm>
        </p:spPr>
        <p:txBody>
          <a:bodyPr/>
          <a:lstStyle/>
          <a:p>
            <a:pPr algn="ctr"/>
            <a:r>
              <a:rPr lang="es-CO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Microondas terrestres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636" y="1700808"/>
            <a:ext cx="6768752" cy="4036098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es-CO" sz="3000" dirty="0">
                <a:latin typeface="+mj-lt"/>
              </a:rPr>
              <a:t>S</a:t>
            </a:r>
            <a:r>
              <a:rPr lang="es-CO" sz="3000" dirty="0" smtClean="0">
                <a:latin typeface="+mj-lt"/>
              </a:rPr>
              <a:t>e </a:t>
            </a:r>
            <a:r>
              <a:rPr lang="es-CO" sz="3000" dirty="0">
                <a:latin typeface="+mj-lt"/>
              </a:rPr>
              <a:t>utilizan antenas parabólicas con un diámetro aproximado de unos tres metros. Tienen una cobertura de kilómetros, pero con el inconveniente de que el emisor y el receptor deben estar perfectamente alineados</a:t>
            </a:r>
            <a:r>
              <a:rPr lang="es-CO" sz="3000" dirty="0" smtClean="0">
                <a:latin typeface="+mj-lt"/>
              </a:rPr>
              <a:t>.</a:t>
            </a:r>
          </a:p>
          <a:p>
            <a:pPr marL="0" lvl="0" algn="just">
              <a:lnSpc>
                <a:spcPct val="150000"/>
              </a:lnSpc>
              <a:buNone/>
            </a:pPr>
            <a:r>
              <a:rPr lang="es-CO" sz="3000" dirty="0" smtClean="0">
                <a:latin typeface="+mj-lt"/>
              </a:rPr>
              <a:t>Mediante las microondas terrestres, existen diferentes aplicaciones basadas en protocolos como Bluetooth o </a:t>
            </a:r>
            <a:r>
              <a:rPr lang="es-CO" sz="3000" dirty="0" err="1" smtClean="0">
                <a:latin typeface="+mj-lt"/>
              </a:rPr>
              <a:t>ZigBee</a:t>
            </a:r>
            <a:r>
              <a:rPr lang="es-CO" sz="3000" dirty="0" smtClean="0">
                <a:latin typeface="+mj-lt"/>
              </a:rPr>
              <a:t> para interconectar ordenadores portátiles, PDAs, teléfonos u otros aparatos, televisión digital terrestre.</a:t>
            </a:r>
          </a:p>
          <a:p>
            <a:pPr algn="ctr">
              <a:buNone/>
            </a:pPr>
            <a:endParaRPr lang="es-CO" dirty="0"/>
          </a:p>
          <a:p>
            <a:pPr algn="ctr"/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476672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s-CO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Microondas por satélite</a:t>
            </a:r>
            <a:endParaRPr lang="es-ES" sz="4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84784"/>
            <a:ext cx="7056784" cy="3960440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se </a:t>
            </a:r>
            <a:r>
              <a:rPr lang="es-CO" sz="3000" dirty="0">
                <a:latin typeface="+mj-lt"/>
              </a:rPr>
              <a:t>hacen enlaces entre dos o más estaciones terrestres que se denominan estaciones base. El satélite recibe la señal (denominada señal ascendente) en una banda de frecuencia, la amplifica y la retransmite en otra banda (señal descendente). Cada satélite opera en unas </a:t>
            </a:r>
            <a:r>
              <a:rPr lang="es-CO" sz="3000" dirty="0" smtClean="0">
                <a:latin typeface="+mj-lt"/>
              </a:rPr>
              <a:t>bandas concretas.</a:t>
            </a:r>
          </a:p>
          <a:p>
            <a:pPr lvl="0"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Las microondas por satélite se usan para la difusión de televisión por satélite, transmisión telefónica a larga distancia y en redes privadas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Infrarrojos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9612" y="1556792"/>
            <a:ext cx="6984776" cy="4032448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se enlazan transmisores y receptores que modulan la luz infrarroja no coherente. Deben estar alineados directamente o con una reflexión en una superficie. No pueden atravesar las paredes.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s-CO" sz="3000" dirty="0" smtClean="0">
              <a:latin typeface="+mj-lt"/>
            </a:endParaRPr>
          </a:p>
          <a:p>
            <a:pPr lvl="0"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tienen aplicaciones como la comunicación a corta distancia de los ordenadores con sus </a:t>
            </a:r>
            <a:r>
              <a:rPr lang="es-CO" sz="3000" u="sng" dirty="0" smtClean="0">
                <a:latin typeface="+mj-lt"/>
              </a:rPr>
              <a:t>periféricos</a:t>
            </a:r>
            <a:r>
              <a:rPr lang="es-CO" sz="3000" dirty="0" smtClean="0">
                <a:latin typeface="+mj-lt"/>
              </a:rPr>
              <a:t>. También se utilizan para </a:t>
            </a:r>
            <a:r>
              <a:rPr lang="es-CO" sz="3000" u="sng" dirty="0" smtClean="0">
                <a:latin typeface="+mj-lt"/>
              </a:rPr>
              <a:t>mandos a distancia</a:t>
            </a:r>
            <a:r>
              <a:rPr lang="es-CO" sz="3000" dirty="0" smtClean="0">
                <a:latin typeface="+mj-lt"/>
              </a:rPr>
              <a:t>, ya que así no interfieren con otras señales electromagnéticas.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Video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>
                <a:hlinkClick r:id="rId2"/>
              </a:rPr>
              <a:t>Redes </a:t>
            </a:r>
            <a:r>
              <a:rPr lang="es-CO" dirty="0" err="1">
                <a:hlinkClick r:id="rId2"/>
              </a:rPr>
              <a:t>inalambricas</a:t>
            </a:r>
            <a:endParaRPr lang="es-CO" dirty="0">
              <a:hlinkClick r:id="rId2"/>
            </a:endParaRPr>
          </a:p>
          <a:p>
            <a:r>
              <a:rPr lang="es-CO" dirty="0" smtClean="0">
                <a:hlinkClick r:id="rId2"/>
              </a:rPr>
              <a:t>http</a:t>
            </a:r>
            <a:r>
              <a:rPr lang="es-CO" dirty="0">
                <a:hlinkClick r:id="rId2"/>
              </a:rPr>
              <a:t>://</a:t>
            </a:r>
            <a:r>
              <a:rPr lang="es-CO" dirty="0" smtClean="0">
                <a:hlinkClick r:id="rId2"/>
              </a:rPr>
              <a:t>www.youtube.com/watch?v=VAXekgay34A</a:t>
            </a:r>
            <a:endParaRPr lang="es-CO" dirty="0" smtClean="0"/>
          </a:p>
          <a:p>
            <a:r>
              <a:rPr lang="es-CO" dirty="0"/>
              <a:t>Como circulan los datos en la red</a:t>
            </a:r>
          </a:p>
          <a:p>
            <a:r>
              <a:rPr lang="es-CO" dirty="0">
                <a:hlinkClick r:id="rId3"/>
              </a:rPr>
              <a:t>http://www.youtube.com/watch?v=PG2M_ky8N0c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636325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0201" y="980728"/>
            <a:ext cx="8928992" cy="766002"/>
          </a:xfrm>
        </p:spPr>
        <p:txBody>
          <a:bodyPr>
            <a:noAutofit/>
          </a:bodyPr>
          <a:lstStyle/>
          <a:p>
            <a:r>
              <a:rPr lang="es-CO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Medios de </a:t>
            </a:r>
            <a:r>
              <a:rPr lang="es-CO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interconexión Inalámbricos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744" y="2564904"/>
            <a:ext cx="5040560" cy="3384376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</a:pPr>
            <a:r>
              <a:rPr lang="es-CO" sz="3000" u="sng" dirty="0" smtClean="0">
                <a:latin typeface="+mj-lt"/>
              </a:rPr>
              <a:t>Wifi</a:t>
            </a:r>
            <a:endParaRPr lang="es-CO" sz="30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s-CO" sz="3000" u="sng" dirty="0">
                <a:latin typeface="+mj-lt"/>
              </a:rPr>
              <a:t>GPRS</a:t>
            </a:r>
            <a:endParaRPr lang="es-CO" sz="30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s-CO" sz="3000" u="sng" dirty="0">
                <a:latin typeface="+mj-lt"/>
              </a:rPr>
              <a:t>Bluetooth</a:t>
            </a:r>
            <a:endParaRPr lang="es-CO" sz="30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s-CO" sz="3000" u="sng" dirty="0">
                <a:latin typeface="+mj-lt"/>
              </a:rPr>
              <a:t>Radiofrecuencia</a:t>
            </a:r>
            <a:endParaRPr lang="es-CO" sz="30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s-CO" sz="3000" u="sng" dirty="0">
                <a:latin typeface="+mj-lt"/>
              </a:rPr>
              <a:t>Infrarrojos</a:t>
            </a:r>
            <a:endParaRPr lang="es-CO" sz="30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s-CO" sz="3000" u="sng" dirty="0" err="1" smtClean="0">
                <a:latin typeface="+mj-lt"/>
              </a:rPr>
              <a:t>ZigBee</a:t>
            </a:r>
            <a:endParaRPr lang="es-CO" sz="3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C:\Users\Gamer Evolution\Desktop\camara inalambrica mas receptor t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604838"/>
            <a:ext cx="2788281" cy="2252657"/>
          </a:xfrm>
          <a:prstGeom prst="rect">
            <a:avLst/>
          </a:prstGeom>
          <a:noFill/>
        </p:spPr>
      </p:pic>
      <p:pic>
        <p:nvPicPr>
          <p:cNvPr id="29703" name="Picture 7" descr="C:\Users\Gamer Evolution\Desktop\motorola-h12-bluetooth-headse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2643206" cy="2665111"/>
          </a:xfrm>
          <a:prstGeom prst="rect">
            <a:avLst/>
          </a:prstGeom>
          <a:noFill/>
        </p:spPr>
      </p:pic>
      <p:pic>
        <p:nvPicPr>
          <p:cNvPr id="29704" name="Picture 8" descr="C:\Users\Gamer Evolution\Desktop\bluetooth-3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3" y="1214422"/>
            <a:ext cx="2943785" cy="1857388"/>
          </a:xfrm>
          <a:prstGeom prst="rect">
            <a:avLst/>
          </a:prstGeom>
          <a:noFill/>
        </p:spPr>
      </p:pic>
      <p:pic>
        <p:nvPicPr>
          <p:cNvPr id="29705" name="Picture 9" descr="C:\Users\Gamer Evolution\Desktop\qualcomm-ez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643314"/>
            <a:ext cx="3357586" cy="20226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80696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Transmisión inalámbrica de energía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5626" y="1700808"/>
            <a:ext cx="6732748" cy="3960440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La </a:t>
            </a:r>
            <a:r>
              <a:rPr lang="es-CO" sz="3000" b="1" dirty="0">
                <a:latin typeface="+mj-lt"/>
              </a:rPr>
              <a:t>transmisión inalámbrica de energía</a:t>
            </a:r>
            <a:r>
              <a:rPr lang="es-CO" sz="3000" dirty="0">
                <a:latin typeface="+mj-lt"/>
              </a:rPr>
              <a:t> es una técnica que permite la distribución de energía eléctrica sin utilizar soporte </a:t>
            </a:r>
            <a:r>
              <a:rPr lang="es-CO" sz="3000" dirty="0" smtClean="0">
                <a:latin typeface="+mj-lt"/>
              </a:rPr>
              <a:t>material</a:t>
            </a:r>
          </a:p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Se desarrolló </a:t>
            </a:r>
            <a:r>
              <a:rPr lang="es-CO" sz="3000" dirty="0">
                <a:latin typeface="+mj-lt"/>
              </a:rPr>
              <a:t>en el año 1891 y es conocido como </a:t>
            </a:r>
            <a:r>
              <a:rPr lang="es-CO" sz="3000" b="1" dirty="0">
                <a:latin typeface="+mj-lt"/>
              </a:rPr>
              <a:t>efecto Tesla</a:t>
            </a:r>
            <a:r>
              <a:rPr lang="es-CO" sz="3000" dirty="0">
                <a:latin typeface="+mj-lt"/>
              </a:rPr>
              <a:t> </a:t>
            </a:r>
            <a:r>
              <a:rPr lang="es-CO" sz="3000" dirty="0" smtClean="0">
                <a:latin typeface="+mj-lt"/>
              </a:rPr>
              <a:t>y </a:t>
            </a:r>
            <a:r>
              <a:rPr lang="es-CO" sz="3000" dirty="0">
                <a:latin typeface="+mj-lt"/>
              </a:rPr>
              <a:t>en éstos días se lo quiere lanzar al mercado como algo nuevo y revolucionario cuando no es en absoluto </a:t>
            </a:r>
            <a:r>
              <a:rPr lang="es-CO" sz="3000" dirty="0" smtClean="0">
                <a:latin typeface="+mj-lt"/>
              </a:rPr>
              <a:t>así.</a:t>
            </a:r>
            <a:endParaRPr lang="es-CO" sz="3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VENTAJAS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56792"/>
            <a:ext cx="7200800" cy="411973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Esta Tipo de transmisión tiene </a:t>
            </a:r>
            <a:r>
              <a:rPr lang="es-CO" sz="3000" dirty="0">
                <a:latin typeface="+mj-lt"/>
              </a:rPr>
              <a:t>la capacidad de transmitir a distancia electricidad sin necesitar ningún medio, ya sea sólido o </a:t>
            </a:r>
            <a:r>
              <a:rPr lang="es-CO" sz="3000" dirty="0" smtClean="0">
                <a:latin typeface="+mj-lt"/>
              </a:rPr>
              <a:t>algún </a:t>
            </a:r>
            <a:r>
              <a:rPr lang="es-CO" sz="3000" dirty="0">
                <a:latin typeface="+mj-lt"/>
              </a:rPr>
              <a:t>tipo de </a:t>
            </a:r>
            <a:r>
              <a:rPr lang="es-CO" sz="3000" dirty="0" smtClean="0">
                <a:latin typeface="+mj-lt"/>
              </a:rPr>
              <a:t>conductor.</a:t>
            </a:r>
            <a:endParaRPr lang="es-CO" sz="30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Las ondas se transmiten a través del espacio, necesitando un conector y un </a:t>
            </a:r>
            <a:r>
              <a:rPr lang="es-CO" sz="3000" dirty="0" smtClean="0">
                <a:latin typeface="+mj-lt"/>
              </a:rPr>
              <a:t>receptor.</a:t>
            </a:r>
            <a:endParaRPr lang="es-CO" sz="3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049"/>
            <a:ext cx="8277877" cy="6553319"/>
          </a:xfrm>
        </p:spPr>
      </p:pic>
    </p:spTree>
    <p:extLst>
      <p:ext uri="{BB962C8B-B14F-4D97-AF65-F5344CB8AC3E}">
        <p14:creationId xmlns:p14="http://schemas.microsoft.com/office/powerpoint/2010/main" xmlns="" val="1415700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556792"/>
            <a:ext cx="6912768" cy="3816424"/>
          </a:xfrm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Una </a:t>
            </a:r>
            <a:r>
              <a:rPr lang="es-CO" sz="3000" b="1" dirty="0" smtClean="0">
                <a:latin typeface="+mj-lt"/>
              </a:rPr>
              <a:t>onda electromagnética</a:t>
            </a:r>
            <a:r>
              <a:rPr lang="es-CO" sz="3000" dirty="0" smtClean="0">
                <a:latin typeface="+mj-lt"/>
              </a:rPr>
              <a:t> es la forma de propagación de la radiación electromagnética a través del espacio.</a:t>
            </a:r>
          </a:p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A diferencia de las ondas mecánicas, las ondas electromagnéticas no necesitan de un medio material para propagarse; es decir, pueden desplazarse por el vacío.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s-CO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Categorías</a:t>
            </a:r>
            <a:endParaRPr lang="es-ES" sz="4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043608"/>
            <a:ext cx="6491064" cy="20882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CO" sz="2400" dirty="0">
                <a:latin typeface="+mj-lt"/>
              </a:rPr>
              <a:t>Existen dos categorías de las redes inalámbricas</a:t>
            </a:r>
            <a:r>
              <a:rPr lang="es-CO" sz="2400" dirty="0" smtClean="0">
                <a:latin typeface="+mj-lt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s-CO" sz="2400" b="1" dirty="0" smtClean="0">
                <a:latin typeface="+mj-lt"/>
              </a:rPr>
              <a:t>Larga </a:t>
            </a:r>
            <a:r>
              <a:rPr lang="es-CO" sz="2400" b="1" dirty="0">
                <a:latin typeface="+mj-lt"/>
              </a:rPr>
              <a:t>distancia</a:t>
            </a:r>
            <a:r>
              <a:rPr lang="es-CO" sz="2400" dirty="0">
                <a:latin typeface="+mj-lt"/>
              </a:rPr>
              <a:t>: estas son utilizadas para distancias grandes como puede ser otra ciudad u otro país</a:t>
            </a:r>
            <a:r>
              <a:rPr lang="es-CO" sz="2400" dirty="0" smtClean="0">
                <a:latin typeface="+mj-lt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s-CO" sz="2400" b="1" dirty="0" smtClean="0">
                <a:latin typeface="+mj-lt"/>
              </a:rPr>
              <a:t>Corta </a:t>
            </a:r>
            <a:r>
              <a:rPr lang="es-CO" sz="2400" b="1" dirty="0">
                <a:latin typeface="+mj-lt"/>
              </a:rPr>
              <a:t>distancia</a:t>
            </a:r>
            <a:r>
              <a:rPr lang="es-CO" sz="2400" dirty="0">
                <a:latin typeface="+mj-lt"/>
              </a:rPr>
              <a:t>: son utilizadas para un mismo edificio o en varios edificios cercanos no muy retirados.</a:t>
            </a:r>
          </a:p>
          <a:p>
            <a:pPr marL="0" indent="0">
              <a:buNone/>
            </a:pPr>
            <a:endParaRPr lang="es-CO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s-CO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Tipos de redes inalámbricas</a:t>
            </a:r>
            <a:endParaRPr lang="es-CO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09598" y="2160590"/>
            <a:ext cx="7418786" cy="3880773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CO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Wireless</a:t>
            </a:r>
            <a:r>
              <a:rPr kumimoji="0" lang="es-CO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Personal Área Network  (</a:t>
            </a:r>
            <a:r>
              <a:rPr kumimoji="0" lang="es-CO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PAN</a:t>
            </a:r>
            <a:r>
              <a:rPr kumimoji="0" lang="es-CO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3000" b="1" dirty="0" err="1" smtClean="0">
                <a:latin typeface="+mj-lt"/>
              </a:rPr>
              <a:t>Wireless</a:t>
            </a:r>
            <a:r>
              <a:rPr lang="es-CO" sz="3000" b="1" dirty="0" smtClean="0">
                <a:latin typeface="+mj-lt"/>
              </a:rPr>
              <a:t> Local Área Network (</a:t>
            </a:r>
            <a:r>
              <a:rPr lang="es-CO" sz="3000" b="1" dirty="0" smtClean="0">
                <a:latin typeface="+mj-lt"/>
                <a:hlinkClick r:id="rId3" action="ppaction://hlinksldjump"/>
              </a:rPr>
              <a:t>LAN</a:t>
            </a:r>
            <a:r>
              <a:rPr lang="es-CO" sz="3000" b="1" dirty="0" smtClean="0">
                <a:latin typeface="+mj-lt"/>
              </a:rPr>
              <a:t>)</a:t>
            </a:r>
            <a:endParaRPr lang="es-CO" sz="3000" dirty="0" smtClean="0">
              <a:latin typeface="+mj-lt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3000" b="1" dirty="0" err="1" smtClean="0">
                <a:latin typeface="+mj-lt"/>
              </a:rPr>
              <a:t>Wireless</a:t>
            </a:r>
            <a:r>
              <a:rPr lang="es-CO" sz="3000" b="1" dirty="0" smtClean="0">
                <a:latin typeface="+mj-lt"/>
              </a:rPr>
              <a:t> </a:t>
            </a:r>
            <a:r>
              <a:rPr lang="es-CO" sz="3000" b="1" dirty="0" err="1" smtClean="0">
                <a:latin typeface="+mj-lt"/>
              </a:rPr>
              <a:t>Metropolitan</a:t>
            </a:r>
            <a:r>
              <a:rPr lang="es-CO" sz="3000" b="1" dirty="0" smtClean="0">
                <a:latin typeface="+mj-lt"/>
              </a:rPr>
              <a:t> Área Network (</a:t>
            </a:r>
            <a:r>
              <a:rPr lang="es-CO" sz="3000" b="1" dirty="0" smtClean="0">
                <a:latin typeface="+mj-lt"/>
                <a:hlinkClick r:id="rId2" action="ppaction://hlinksldjump"/>
              </a:rPr>
              <a:t>MAN</a:t>
            </a:r>
            <a:r>
              <a:rPr lang="es-CO" sz="3000" b="1" dirty="0" smtClean="0">
                <a:latin typeface="+mj-lt"/>
              </a:rPr>
              <a:t>)</a:t>
            </a:r>
            <a:endParaRPr kumimoji="0" lang="es-CO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latin typeface="+mj-lt"/>
              </a:rPr>
              <a:t>Wireless Wide Area Network (</a:t>
            </a:r>
            <a:r>
              <a:rPr lang="en-US" sz="3000" b="1" dirty="0" smtClean="0">
                <a:latin typeface="+mj-lt"/>
                <a:hlinkClick r:id="rId4" action="ppaction://hlinksldjump"/>
              </a:rPr>
              <a:t>WAN</a:t>
            </a:r>
            <a:r>
              <a:rPr lang="en-US" sz="3000" b="1" dirty="0" smtClean="0">
                <a:latin typeface="+mj-lt"/>
              </a:rPr>
              <a:t>)</a:t>
            </a:r>
            <a:endParaRPr lang="es-CO" sz="3000" dirty="0" smtClean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Tipos de redes </a:t>
            </a:r>
            <a:r>
              <a:rPr lang="es-CO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inalámbricas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459" y="2490788"/>
            <a:ext cx="4875019" cy="34448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1370416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Wireless Personal 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Área </a:t>
            </a: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Network</a:t>
            </a:r>
            <a:b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(PAN)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400" y="2132856"/>
            <a:ext cx="7776864" cy="379777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En este tipo de red de cobertura personal, existen tecnologías basadas en </a:t>
            </a:r>
            <a:r>
              <a:rPr lang="es-CO" sz="3000" dirty="0" smtClean="0">
                <a:latin typeface="+mj-lt"/>
              </a:rPr>
              <a:t>HomeRF </a:t>
            </a:r>
            <a:r>
              <a:rPr lang="es-CO" sz="3000" dirty="0">
                <a:latin typeface="+mj-lt"/>
              </a:rPr>
              <a:t>(estándar para conectar todos los teléfonos móviles de la casa y los ordenadores mediante un aparato central); Bluetooth </a:t>
            </a:r>
            <a:endParaRPr lang="es-CO" sz="30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,utilizado </a:t>
            </a:r>
            <a:r>
              <a:rPr lang="es-CO" sz="3000" dirty="0">
                <a:latin typeface="+mj-lt"/>
              </a:rPr>
              <a:t>en aplicaciones como la domótica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4448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Wireless</a:t>
            </a: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Local 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Área </a:t>
            </a: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Network</a:t>
            </a:r>
            <a:b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(WLAN)	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39536"/>
            <a:ext cx="8229600" cy="350974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En las redes de área local podemos encontrar tecnologías inalámbricas basadas en Wi-Fi, que siguen el estándar IEEE 802.11 con diferentes variantes.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660" y="404664"/>
            <a:ext cx="8794671" cy="1359024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CO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Wireless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CO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Metropolitan</a:t>
            </a: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Área Network (</a:t>
            </a:r>
            <a:r>
              <a:rPr lang="es-CO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WMAN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3587" y="2348880"/>
            <a:ext cx="7344816" cy="39604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Para redes de área metropolitana se encuentran tecnologías basadas en </a:t>
            </a:r>
            <a:r>
              <a:rPr lang="es-CO" sz="3000" b="1" dirty="0">
                <a:latin typeface="+mj-lt"/>
              </a:rPr>
              <a:t>WiMAX</a:t>
            </a:r>
            <a:r>
              <a:rPr lang="es-CO" sz="3000" dirty="0">
                <a:latin typeface="+mj-lt"/>
              </a:rPr>
              <a:t> (</a:t>
            </a:r>
            <a:r>
              <a:rPr lang="es-CO" sz="3000" i="1" dirty="0">
                <a:latin typeface="+mj-lt"/>
              </a:rPr>
              <a:t>Worldwide Interoperability for Microwave Access</a:t>
            </a:r>
            <a:r>
              <a:rPr lang="es-CO" sz="3000" dirty="0">
                <a:latin typeface="+mj-lt"/>
              </a:rPr>
              <a:t>, es decir, Interoperabilidad Mundial para Acceso con Microondas), protocolo parecido a</a:t>
            </a:r>
            <a:r>
              <a:rPr lang="es-CO" sz="3000" b="1" dirty="0">
                <a:latin typeface="+mj-lt"/>
              </a:rPr>
              <a:t> </a:t>
            </a:r>
            <a:r>
              <a:rPr lang="es-CO" sz="3000" b="1" dirty="0" err="1">
                <a:latin typeface="+mj-lt"/>
              </a:rPr>
              <a:t>Wi</a:t>
            </a:r>
            <a:r>
              <a:rPr lang="es-CO" sz="3000" b="1" dirty="0">
                <a:latin typeface="+mj-lt"/>
              </a:rPr>
              <a:t>-Fi</a:t>
            </a:r>
            <a:r>
              <a:rPr lang="es-CO" sz="3000" dirty="0">
                <a:latin typeface="+mj-lt"/>
              </a:rPr>
              <a:t>, pero con más cobertura y ancho de banda.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Wireless Wide Area Network</a:t>
            </a: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(WAN)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492896"/>
            <a:ext cx="7056784" cy="354367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En estas redes encontramos tecnologías como UMTS (</a:t>
            </a:r>
            <a:r>
              <a:rPr lang="es-CO" sz="3000" i="1" dirty="0">
                <a:latin typeface="+mj-lt"/>
              </a:rPr>
              <a:t>Universal Mobile Telecommunications </a:t>
            </a:r>
            <a:r>
              <a:rPr lang="es-CO" sz="3000" i="1" dirty="0" err="1">
                <a:latin typeface="+mj-lt"/>
              </a:rPr>
              <a:t>System</a:t>
            </a:r>
            <a:r>
              <a:rPr lang="es-CO" sz="3000" dirty="0">
                <a:latin typeface="+mj-lt"/>
              </a:rPr>
              <a:t>), utilizada con los teléfonos móviles de tercera generación (3G) y sucesora de la tecnología </a:t>
            </a:r>
            <a:r>
              <a:rPr lang="es-CO" sz="3000" dirty="0" smtClean="0">
                <a:latin typeface="+mj-lt"/>
              </a:rPr>
              <a:t>GSM, o </a:t>
            </a:r>
            <a:r>
              <a:rPr lang="es-CO" sz="3000" dirty="0">
                <a:latin typeface="+mj-lt"/>
              </a:rPr>
              <a:t>también la tecnología digital para móviles GPRS (</a:t>
            </a:r>
            <a:r>
              <a:rPr lang="es-CO" sz="3000" i="1" dirty="0">
                <a:latin typeface="+mj-lt"/>
              </a:rPr>
              <a:t>General Packet Radio Service</a:t>
            </a:r>
            <a:r>
              <a:rPr lang="es-CO" sz="3000" dirty="0">
                <a:latin typeface="+mj-lt"/>
              </a:rPr>
              <a:t>).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377</TotalTime>
  <Words>665</Words>
  <Application>Microsoft Office PowerPoint</Application>
  <PresentationFormat>Presentación en pantalla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Orgánico</vt:lpstr>
      <vt:lpstr>MEDIOS INALÁMBRICOS</vt:lpstr>
      <vt:lpstr>ONDAS</vt:lpstr>
      <vt:lpstr>Categorías</vt:lpstr>
      <vt:lpstr>Tipos de redes inalámbricas</vt:lpstr>
      <vt:lpstr>Tipos de redes inalámbricas</vt:lpstr>
      <vt:lpstr>Wireless Personal Área Network  (PAN)</vt:lpstr>
      <vt:lpstr>Wireless Local Área Network (WLAN) </vt:lpstr>
      <vt:lpstr>  Wireless Metropolitan Área Network (WMAN)</vt:lpstr>
      <vt:lpstr>Wireless Wide Area Network (WAN)</vt:lpstr>
      <vt:lpstr>Medios de Transmisión</vt:lpstr>
      <vt:lpstr>Microondas terrestres</vt:lpstr>
      <vt:lpstr>Microondas por satélite</vt:lpstr>
      <vt:lpstr>Infrarrojos</vt:lpstr>
      <vt:lpstr>Video</vt:lpstr>
      <vt:lpstr>Medios de interconexión Inalámbricos</vt:lpstr>
      <vt:lpstr>Diapositiva 16</vt:lpstr>
      <vt:lpstr>Transmisión inalámbrica de energía</vt:lpstr>
      <vt:lpstr>VENTAJAS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Gamer Evolution</dc:creator>
  <cp:lastModifiedBy>hrodrigs</cp:lastModifiedBy>
  <cp:revision>60</cp:revision>
  <dcterms:created xsi:type="dcterms:W3CDTF">2010-08-27T01:06:44Z</dcterms:created>
  <dcterms:modified xsi:type="dcterms:W3CDTF">2014-06-20T15:43:48Z</dcterms:modified>
</cp:coreProperties>
</file>